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2"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3383225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2001603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1907509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3214785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1151657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706441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120624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1066494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503049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1055977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4AEFA12-9FF5-4A3C-BE2F-504BFEB69585}" type="datetimeFigureOut">
              <a:rPr kumimoji="1" lang="ja-JP" altLang="en-US" smtClean="0"/>
              <a:t>2020/9/28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161225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EFA12-9FF5-4A3C-BE2F-504BFEB69585}" type="datetimeFigureOut">
              <a:rPr kumimoji="1" lang="ja-JP" altLang="en-US" smtClean="0"/>
              <a:t>2020/9/28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15302-68CD-4777-B759-A48ACC997155}" type="slidenum">
              <a:rPr kumimoji="1" lang="ja-JP" altLang="en-US" smtClean="0"/>
              <a:t>‹#›</a:t>
            </a:fld>
            <a:endParaRPr kumimoji="1" lang="ja-JP" altLang="en-US"/>
          </a:p>
        </p:txBody>
      </p:sp>
    </p:spTree>
    <p:extLst>
      <p:ext uri="{BB962C8B-B14F-4D97-AF65-F5344CB8AC3E}">
        <p14:creationId xmlns:p14="http://schemas.microsoft.com/office/powerpoint/2010/main" val="4250302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学内学生意識調査の報告</a:t>
            </a:r>
          </a:p>
        </p:txBody>
      </p:sp>
      <p:sp>
        <p:nvSpPr>
          <p:cNvPr id="3" name="サブタイトル 2"/>
          <p:cNvSpPr>
            <a:spLocks noGrp="1"/>
          </p:cNvSpPr>
          <p:nvPr>
            <p:ph type="subTitle" idx="1"/>
          </p:nvPr>
        </p:nvSpPr>
        <p:spPr/>
        <p:txBody>
          <a:bodyPr/>
          <a:lstStyle/>
          <a:p>
            <a:r>
              <a:rPr kumimoji="1" lang="en-US" altLang="ja-JP" dirty="0"/>
              <a:t>181-221-085</a:t>
            </a:r>
          </a:p>
          <a:p>
            <a:r>
              <a:rPr kumimoji="1" lang="ja-JP" altLang="en-US" dirty="0"/>
              <a:t>作成者　</a:t>
            </a:r>
            <a:r>
              <a:rPr lang="ja-JP" altLang="en-US" dirty="0"/>
              <a:t>中原大輔</a:t>
            </a:r>
            <a:endParaRPr kumimoji="1" lang="ja-JP" altLang="en-US" dirty="0"/>
          </a:p>
        </p:txBody>
      </p:sp>
    </p:spTree>
    <p:extLst>
      <p:ext uri="{BB962C8B-B14F-4D97-AF65-F5344CB8AC3E}">
        <p14:creationId xmlns:p14="http://schemas.microsoft.com/office/powerpoint/2010/main" val="3546582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調査目的および仮説</a:t>
            </a:r>
          </a:p>
        </p:txBody>
      </p:sp>
      <p:sp>
        <p:nvSpPr>
          <p:cNvPr id="3" name="コンテンツ プレースホルダー 2"/>
          <p:cNvSpPr>
            <a:spLocks noGrp="1"/>
          </p:cNvSpPr>
          <p:nvPr>
            <p:ph idx="1"/>
          </p:nvPr>
        </p:nvSpPr>
        <p:spPr>
          <a:xfrm>
            <a:off x="642392" y="1556792"/>
            <a:ext cx="7859216" cy="4525963"/>
          </a:xfrm>
        </p:spPr>
        <p:txBody>
          <a:bodyPr>
            <a:normAutofit fontScale="77500" lnSpcReduction="20000"/>
          </a:bodyPr>
          <a:lstStyle/>
          <a:p>
            <a:r>
              <a:rPr kumimoji="1" lang="ja-JP" altLang="en-US" dirty="0"/>
              <a:t>調査目的</a:t>
            </a:r>
            <a:endParaRPr lang="en-US" altLang="ja-JP" dirty="0"/>
          </a:p>
          <a:p>
            <a:pPr marL="0" indent="0">
              <a:buNone/>
            </a:pPr>
            <a:r>
              <a:rPr lang="ja-JP" altLang="en-US" dirty="0"/>
              <a:t>　　　学年や性別を調査し学内生活の満足度や興味</a:t>
            </a:r>
            <a:endParaRPr lang="en-US" altLang="ja-JP" dirty="0"/>
          </a:p>
          <a:p>
            <a:pPr marL="0" indent="0">
              <a:buNone/>
            </a:pPr>
            <a:r>
              <a:rPr lang="ja-JP" altLang="en-US" dirty="0"/>
              <a:t>　　　関心についての調査をし回答者の学年・性別</a:t>
            </a:r>
            <a:endParaRPr lang="en-US" altLang="ja-JP" dirty="0"/>
          </a:p>
          <a:p>
            <a:pPr marL="0" indent="0">
              <a:buNone/>
            </a:pPr>
            <a:r>
              <a:rPr lang="ja-JP" altLang="en-US" dirty="0"/>
              <a:t>　　　などについて調査する。</a:t>
            </a:r>
            <a:endParaRPr lang="en-US" altLang="ja-JP" dirty="0"/>
          </a:p>
          <a:p>
            <a:pPr marL="0" indent="0">
              <a:buNone/>
            </a:pPr>
            <a:endParaRPr kumimoji="1" lang="en-US" altLang="ja-JP" dirty="0"/>
          </a:p>
          <a:p>
            <a:r>
              <a:rPr lang="ja-JP" altLang="en-US" dirty="0"/>
              <a:t>仮説</a:t>
            </a:r>
            <a:endParaRPr lang="en-US" altLang="ja-JP" dirty="0"/>
          </a:p>
          <a:p>
            <a:pPr marL="0" indent="0">
              <a:buNone/>
            </a:pPr>
            <a:r>
              <a:rPr lang="ja-JP" altLang="en-US" dirty="0"/>
              <a:t>　　　学年が上がるにつれて回答者数が減って</a:t>
            </a:r>
            <a:endParaRPr lang="en-US" altLang="ja-JP" dirty="0"/>
          </a:p>
          <a:p>
            <a:pPr marL="0" indent="0">
              <a:buNone/>
            </a:pPr>
            <a:r>
              <a:rPr lang="ja-JP" altLang="en-US" dirty="0"/>
              <a:t>　　　いくと考える。</a:t>
            </a:r>
            <a:endParaRPr lang="en-US" altLang="ja-JP" dirty="0"/>
          </a:p>
          <a:p>
            <a:pPr marL="0" indent="0">
              <a:buNone/>
            </a:pPr>
            <a:r>
              <a:rPr lang="ja-JP" altLang="en-US" dirty="0"/>
              <a:t>　　　岡山商科大学生は自分の感覚では回答者の</a:t>
            </a:r>
            <a:endParaRPr lang="en-US" altLang="ja-JP" dirty="0"/>
          </a:p>
          <a:p>
            <a:pPr marL="0" indent="0">
              <a:buNone/>
            </a:pPr>
            <a:r>
              <a:rPr lang="ja-JP" altLang="en-US" dirty="0"/>
              <a:t>　　　男子生徒の割合が多いと考える。</a:t>
            </a:r>
            <a:endParaRPr lang="en-US" altLang="ja-JP" dirty="0"/>
          </a:p>
          <a:p>
            <a:pPr marL="0" indent="0">
              <a:buNone/>
            </a:pPr>
            <a:r>
              <a:rPr kumimoji="1" lang="ja-JP" altLang="en-US" dirty="0"/>
              <a:t>　　　だいたいの人は学生生活に満足していると考える。</a:t>
            </a:r>
          </a:p>
        </p:txBody>
      </p:sp>
    </p:spTree>
    <p:extLst>
      <p:ext uri="{BB962C8B-B14F-4D97-AF65-F5344CB8AC3E}">
        <p14:creationId xmlns:p14="http://schemas.microsoft.com/office/powerpoint/2010/main" val="913430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調査要綱</a:t>
            </a:r>
          </a:p>
        </p:txBody>
      </p:sp>
      <p:sp>
        <p:nvSpPr>
          <p:cNvPr id="3" name="コンテンツ プレースホルダー 2"/>
          <p:cNvSpPr>
            <a:spLocks noGrp="1"/>
          </p:cNvSpPr>
          <p:nvPr>
            <p:ph idx="1"/>
          </p:nvPr>
        </p:nvSpPr>
        <p:spPr/>
        <p:txBody>
          <a:bodyPr/>
          <a:lstStyle/>
          <a:p>
            <a:r>
              <a:rPr kumimoji="1" lang="ja-JP" altLang="en-US" dirty="0"/>
              <a:t>対象　本学学生への聞き取り調査</a:t>
            </a:r>
            <a:endParaRPr kumimoji="1" lang="en-US" altLang="ja-JP" dirty="0"/>
          </a:p>
          <a:p>
            <a:r>
              <a:rPr kumimoji="1" lang="ja-JP" altLang="en-US" dirty="0"/>
              <a:t>所定の調査用紙により、学内通行中の学生、</a:t>
            </a:r>
            <a:r>
              <a:rPr kumimoji="1" lang="en-US" altLang="ja-JP" dirty="0"/>
              <a:t>52</a:t>
            </a:r>
            <a:r>
              <a:rPr kumimoji="1" lang="ja-JP" altLang="en-US" dirty="0"/>
              <a:t>名からランダムに回答を得た</a:t>
            </a:r>
            <a:endParaRPr kumimoji="1" lang="en-US" altLang="ja-JP" dirty="0"/>
          </a:p>
          <a:p>
            <a:r>
              <a:rPr lang="ja-JP" altLang="en-US" dirty="0"/>
              <a:t>実施　</a:t>
            </a:r>
            <a:r>
              <a:rPr lang="en-US" altLang="ja-JP" dirty="0"/>
              <a:t>2016</a:t>
            </a:r>
            <a:r>
              <a:rPr lang="ja-JP" altLang="en-US" dirty="0"/>
              <a:t>年</a:t>
            </a:r>
            <a:r>
              <a:rPr lang="en-US" altLang="ja-JP" dirty="0"/>
              <a:t>6</a:t>
            </a:r>
            <a:r>
              <a:rPr lang="ja-JP" altLang="en-US" dirty="0"/>
              <a:t>月</a:t>
            </a:r>
            <a:endParaRPr lang="en-US" altLang="ja-JP" dirty="0"/>
          </a:p>
          <a:p>
            <a:r>
              <a:rPr lang="ja-JP" altLang="en-US" dirty="0"/>
              <a:t>回収率　</a:t>
            </a:r>
            <a:r>
              <a:rPr lang="en-US" altLang="ja-JP" dirty="0"/>
              <a:t>100</a:t>
            </a:r>
            <a:r>
              <a:rPr lang="ja-JP" altLang="en-US" dirty="0"/>
              <a:t>％</a:t>
            </a:r>
            <a:endParaRPr lang="en-US" altLang="ja-JP" dirty="0"/>
          </a:p>
          <a:p>
            <a:r>
              <a:rPr kumimoji="1" lang="ja-JP" altLang="en-US" dirty="0"/>
              <a:t>方法　路上にて聞き取り法による</a:t>
            </a:r>
            <a:endParaRPr kumimoji="1" lang="en-US" altLang="ja-JP" dirty="0"/>
          </a:p>
          <a:p>
            <a:r>
              <a:rPr lang="ja-JP" altLang="en-US" dirty="0"/>
              <a:t>集計　</a:t>
            </a:r>
            <a:r>
              <a:rPr lang="en-US" altLang="ja-JP" dirty="0"/>
              <a:t>Excel</a:t>
            </a:r>
            <a:r>
              <a:rPr lang="ja-JP" altLang="en-US" dirty="0"/>
              <a:t>シ－ト</a:t>
            </a:r>
            <a:r>
              <a:rPr lang="en-US" altLang="ja-JP" dirty="0" err="1"/>
              <a:t>ankstat</a:t>
            </a:r>
            <a:r>
              <a:rPr lang="ja-JP" altLang="en-US" dirty="0"/>
              <a:t>による</a:t>
            </a:r>
            <a:r>
              <a:rPr lang="en-US" altLang="ja-JP" sz="1600" dirty="0"/>
              <a:t>http://www.nahaha.net/~kt/ankstat/</a:t>
            </a:r>
            <a:r>
              <a:rPr lang="ja-JP" altLang="en-US" sz="1600" dirty="0"/>
              <a:t>より入手した</a:t>
            </a:r>
            <a:endParaRPr kumimoji="1" lang="en-US" altLang="ja-JP" dirty="0"/>
          </a:p>
        </p:txBody>
      </p:sp>
    </p:spTree>
    <p:extLst>
      <p:ext uri="{BB962C8B-B14F-4D97-AF65-F5344CB8AC3E}">
        <p14:creationId xmlns:p14="http://schemas.microsoft.com/office/powerpoint/2010/main" val="50445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調査用紙</a:t>
            </a:r>
            <a:endParaRPr kumimoji="1" lang="ja-JP" alt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322003"/>
            <a:ext cx="8129439" cy="555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1262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調査用紙の説明</a:t>
            </a:r>
          </a:p>
        </p:txBody>
      </p:sp>
      <p:sp>
        <p:nvSpPr>
          <p:cNvPr id="3" name="コンテンツ プレースホルダー 2"/>
          <p:cNvSpPr>
            <a:spLocks noGrp="1"/>
          </p:cNvSpPr>
          <p:nvPr>
            <p:ph idx="1"/>
          </p:nvPr>
        </p:nvSpPr>
        <p:spPr/>
        <p:txBody>
          <a:bodyPr>
            <a:normAutofit lnSpcReduction="10000"/>
          </a:bodyPr>
          <a:lstStyle/>
          <a:p>
            <a:r>
              <a:rPr kumimoji="1" lang="ja-JP" altLang="en-US" dirty="0"/>
              <a:t>回答に応じてくれた人の在籍学年、性別、日本人か留学生かを声をかけ質問する。</a:t>
            </a:r>
            <a:endParaRPr kumimoji="1" lang="en-US" altLang="ja-JP" dirty="0"/>
          </a:p>
          <a:p>
            <a:endParaRPr lang="en-US" altLang="ja-JP" dirty="0"/>
          </a:p>
          <a:p>
            <a:r>
              <a:rPr kumimoji="1" lang="ja-JP" altLang="en-US" dirty="0"/>
              <a:t>岡山商科大学生が学校生活を満足しているかを</a:t>
            </a:r>
            <a:r>
              <a:rPr kumimoji="1" lang="en-US" altLang="ja-JP" dirty="0"/>
              <a:t>4</a:t>
            </a:r>
            <a:r>
              <a:rPr lang="ja-JP" altLang="en-US" dirty="0"/>
              <a:t>段階の</a:t>
            </a:r>
            <a:r>
              <a:rPr kumimoji="1" lang="ja-JP" altLang="en-US" dirty="0"/>
              <a:t>の尺度法で質問する。</a:t>
            </a:r>
            <a:endParaRPr kumimoji="1" lang="en-US" altLang="ja-JP" dirty="0"/>
          </a:p>
          <a:p>
            <a:endParaRPr lang="en-US" altLang="ja-JP" dirty="0"/>
          </a:p>
          <a:p>
            <a:r>
              <a:rPr kumimoji="1" lang="ja-JP" altLang="en-US" dirty="0"/>
              <a:t>岡山商科大学生がどのようなことに興味・関心を持っているかについて</a:t>
            </a:r>
            <a:r>
              <a:rPr kumimoji="1" lang="en-US" altLang="ja-JP" dirty="0"/>
              <a:t>16</a:t>
            </a:r>
            <a:r>
              <a:rPr kumimoji="1" lang="ja-JP" altLang="en-US" dirty="0"/>
              <a:t>個の選択肢を用意し</a:t>
            </a:r>
            <a:r>
              <a:rPr kumimoji="1" lang="en-US" altLang="ja-JP" dirty="0"/>
              <a:t>3</a:t>
            </a:r>
            <a:r>
              <a:rPr kumimoji="1" lang="ja-JP" altLang="en-US" dirty="0"/>
              <a:t>つまで選んでもらう</a:t>
            </a:r>
          </a:p>
        </p:txBody>
      </p:sp>
    </p:spTree>
    <p:extLst>
      <p:ext uri="{BB962C8B-B14F-4D97-AF65-F5344CB8AC3E}">
        <p14:creationId xmlns:p14="http://schemas.microsoft.com/office/powerpoint/2010/main" val="1017306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調査結果</a:t>
            </a:r>
          </a:p>
        </p:txBody>
      </p:sp>
      <p:sp>
        <p:nvSpPr>
          <p:cNvPr id="3" name="コンテンツ プレースホルダー 2"/>
          <p:cNvSpPr>
            <a:spLocks noGrp="1"/>
          </p:cNvSpPr>
          <p:nvPr>
            <p:ph idx="1"/>
          </p:nvPr>
        </p:nvSpPr>
        <p:spPr/>
        <p:txBody>
          <a:bodyPr>
            <a:normAutofit lnSpcReduction="10000"/>
          </a:bodyPr>
          <a:lstStyle/>
          <a:p>
            <a:pPr marL="0" indent="0">
              <a:buNone/>
            </a:pPr>
            <a:r>
              <a:rPr kumimoji="1" lang="ja-JP" altLang="en-US" dirty="0"/>
              <a:t>　　　　　　　　　　　　　在籍学年</a:t>
            </a: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lgn="ctr">
              <a:buNone/>
            </a:pPr>
            <a:endParaRPr kumimoji="1" lang="en-US" altLang="ja-JP" sz="2800" dirty="0"/>
          </a:p>
          <a:p>
            <a:pPr marL="0" indent="0" algn="ctr">
              <a:buNone/>
            </a:pPr>
            <a:r>
              <a:rPr kumimoji="1" lang="ja-JP" altLang="en-US" sz="2800" dirty="0"/>
              <a:t>全体を見ると</a:t>
            </a:r>
            <a:r>
              <a:rPr kumimoji="1" lang="en-US" altLang="ja-JP" sz="2800" dirty="0"/>
              <a:t>3</a:t>
            </a:r>
            <a:r>
              <a:rPr kumimoji="1" lang="ja-JP" altLang="en-US" sz="2800" dirty="0"/>
              <a:t>年生が一少なく</a:t>
            </a:r>
            <a:r>
              <a:rPr kumimoji="1" lang="en-US" altLang="ja-JP" sz="2800" dirty="0"/>
              <a:t>1</a:t>
            </a:r>
            <a:r>
              <a:rPr kumimoji="1" lang="ja-JP" altLang="en-US" sz="2800" dirty="0"/>
              <a:t>年生が一番多い。</a:t>
            </a:r>
          </a:p>
        </p:txBody>
      </p:sp>
      <p:pic>
        <p:nvPicPr>
          <p:cNvPr id="10" name="図 9">
            <a:extLst>
              <a:ext uri="{FF2B5EF4-FFF2-40B4-BE49-F238E27FC236}">
                <a16:creationId xmlns:a16="http://schemas.microsoft.com/office/drawing/2014/main" id="{0E55611B-ECD3-4C79-993F-7808B1A1540B}"/>
              </a:ext>
            </a:extLst>
          </p:cNvPr>
          <p:cNvPicPr>
            <a:picLocks noChangeAspect="1"/>
          </p:cNvPicPr>
          <p:nvPr/>
        </p:nvPicPr>
        <p:blipFill>
          <a:blip r:embed="rId2"/>
          <a:stretch>
            <a:fillRect/>
          </a:stretch>
        </p:blipFill>
        <p:spPr>
          <a:xfrm>
            <a:off x="2279705" y="2276872"/>
            <a:ext cx="4584589" cy="2755631"/>
          </a:xfrm>
          <a:prstGeom prst="rect">
            <a:avLst/>
          </a:prstGeom>
        </p:spPr>
      </p:pic>
    </p:spTree>
    <p:extLst>
      <p:ext uri="{BB962C8B-B14F-4D97-AF65-F5344CB8AC3E}">
        <p14:creationId xmlns:p14="http://schemas.microsoft.com/office/powerpoint/2010/main" val="299746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D7F097-14D5-4850-AF8E-39077AFDE864}"/>
              </a:ext>
            </a:extLst>
          </p:cNvPr>
          <p:cNvSpPr>
            <a:spLocks noGrp="1"/>
          </p:cNvSpPr>
          <p:nvPr>
            <p:ph type="title"/>
          </p:nvPr>
        </p:nvSpPr>
        <p:spPr/>
        <p:txBody>
          <a:bodyPr/>
          <a:lstStyle/>
          <a:p>
            <a:r>
              <a:rPr kumimoji="1" lang="ja-JP" altLang="en-US" dirty="0"/>
              <a:t>調査結果</a:t>
            </a:r>
          </a:p>
        </p:txBody>
      </p:sp>
      <p:sp>
        <p:nvSpPr>
          <p:cNvPr id="3" name="コンテンツ プレースホルダー 2">
            <a:extLst>
              <a:ext uri="{FF2B5EF4-FFF2-40B4-BE49-F238E27FC236}">
                <a16:creationId xmlns:a16="http://schemas.microsoft.com/office/drawing/2014/main" id="{F409D154-C6E2-41A6-9D26-CD49A934FD92}"/>
              </a:ext>
            </a:extLst>
          </p:cNvPr>
          <p:cNvSpPr>
            <a:spLocks noGrp="1"/>
          </p:cNvSpPr>
          <p:nvPr>
            <p:ph idx="1"/>
          </p:nvPr>
        </p:nvSpPr>
        <p:spPr/>
        <p:txBody>
          <a:bodyPr/>
          <a:lstStyle/>
          <a:p>
            <a:pPr marL="0" indent="0" algn="ctr">
              <a:buNone/>
            </a:pPr>
            <a:r>
              <a:rPr kumimoji="1" lang="ja-JP" altLang="en-US" dirty="0"/>
              <a:t>性別</a:t>
            </a: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r>
              <a:rPr kumimoji="1" lang="ja-JP" altLang="en-US" dirty="0"/>
              <a:t>約</a:t>
            </a:r>
            <a:r>
              <a:rPr kumimoji="1" lang="en-US" altLang="ja-JP" dirty="0"/>
              <a:t>7</a:t>
            </a:r>
            <a:r>
              <a:rPr kumimoji="1" lang="ja-JP" altLang="en-US" dirty="0"/>
              <a:t>割が男性、</a:t>
            </a:r>
            <a:r>
              <a:rPr kumimoji="1" lang="en-US" altLang="ja-JP" dirty="0"/>
              <a:t>3</a:t>
            </a:r>
            <a:r>
              <a:rPr kumimoji="1" lang="ja-JP" altLang="en-US" dirty="0"/>
              <a:t>割が女性となった。</a:t>
            </a:r>
          </a:p>
        </p:txBody>
      </p:sp>
      <p:pic>
        <p:nvPicPr>
          <p:cNvPr id="7" name="図 6">
            <a:extLst>
              <a:ext uri="{FF2B5EF4-FFF2-40B4-BE49-F238E27FC236}">
                <a16:creationId xmlns:a16="http://schemas.microsoft.com/office/drawing/2014/main" id="{20D22B1C-2DE7-43A7-9DE4-C6AD09002BA8}"/>
              </a:ext>
            </a:extLst>
          </p:cNvPr>
          <p:cNvPicPr>
            <a:picLocks noChangeAspect="1"/>
          </p:cNvPicPr>
          <p:nvPr/>
        </p:nvPicPr>
        <p:blipFill>
          <a:blip r:embed="rId2"/>
          <a:stretch>
            <a:fillRect/>
          </a:stretch>
        </p:blipFill>
        <p:spPr>
          <a:xfrm>
            <a:off x="2282753" y="2204864"/>
            <a:ext cx="4578493" cy="2749534"/>
          </a:xfrm>
          <a:prstGeom prst="rect">
            <a:avLst/>
          </a:prstGeom>
        </p:spPr>
      </p:pic>
    </p:spTree>
    <p:extLst>
      <p:ext uri="{BB962C8B-B14F-4D97-AF65-F5344CB8AC3E}">
        <p14:creationId xmlns:p14="http://schemas.microsoft.com/office/powerpoint/2010/main" val="3599687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D10F7C-87D6-432F-B891-A1E29AE033F3}"/>
              </a:ext>
            </a:extLst>
          </p:cNvPr>
          <p:cNvSpPr>
            <a:spLocks noGrp="1"/>
          </p:cNvSpPr>
          <p:nvPr>
            <p:ph type="title"/>
          </p:nvPr>
        </p:nvSpPr>
        <p:spPr/>
        <p:txBody>
          <a:bodyPr/>
          <a:lstStyle/>
          <a:p>
            <a:r>
              <a:rPr kumimoji="1" lang="ja-JP" altLang="en-US" dirty="0"/>
              <a:t>調査結果</a:t>
            </a:r>
          </a:p>
        </p:txBody>
      </p:sp>
      <p:sp>
        <p:nvSpPr>
          <p:cNvPr id="3" name="コンテンツ プレースホルダー 2">
            <a:extLst>
              <a:ext uri="{FF2B5EF4-FFF2-40B4-BE49-F238E27FC236}">
                <a16:creationId xmlns:a16="http://schemas.microsoft.com/office/drawing/2014/main" id="{1B0EDD5D-A25B-4A45-B665-A49F66B55732}"/>
              </a:ext>
            </a:extLst>
          </p:cNvPr>
          <p:cNvSpPr>
            <a:spLocks noGrp="1"/>
          </p:cNvSpPr>
          <p:nvPr>
            <p:ph idx="1"/>
          </p:nvPr>
        </p:nvSpPr>
        <p:spPr/>
        <p:txBody>
          <a:bodyPr/>
          <a:lstStyle/>
          <a:p>
            <a:pPr marL="0" indent="0" algn="ctr">
              <a:buNone/>
            </a:pPr>
            <a:r>
              <a:rPr kumimoji="1" lang="ja-JP" altLang="en-US" dirty="0"/>
              <a:t>属性</a:t>
            </a: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r>
              <a:rPr kumimoji="1" lang="ja-JP" altLang="en-US" dirty="0"/>
              <a:t>約</a:t>
            </a:r>
            <a:r>
              <a:rPr kumimoji="1" lang="en-US" altLang="ja-JP" dirty="0"/>
              <a:t>9</a:t>
            </a:r>
            <a:r>
              <a:rPr kumimoji="1" lang="ja-JP" altLang="en-US" dirty="0"/>
              <a:t>割が日本人、</a:t>
            </a:r>
            <a:r>
              <a:rPr kumimoji="1" lang="en-US" altLang="ja-JP" dirty="0"/>
              <a:t>1</a:t>
            </a:r>
            <a:r>
              <a:rPr kumimoji="1" lang="ja-JP" altLang="en-US" dirty="0"/>
              <a:t>割が留学生となった。</a:t>
            </a:r>
          </a:p>
        </p:txBody>
      </p:sp>
      <p:pic>
        <p:nvPicPr>
          <p:cNvPr id="4" name="図 3">
            <a:extLst>
              <a:ext uri="{FF2B5EF4-FFF2-40B4-BE49-F238E27FC236}">
                <a16:creationId xmlns:a16="http://schemas.microsoft.com/office/drawing/2014/main" id="{26C9DCA1-3221-4CC5-B664-BA169C62D880}"/>
              </a:ext>
            </a:extLst>
          </p:cNvPr>
          <p:cNvPicPr>
            <a:picLocks noChangeAspect="1"/>
          </p:cNvPicPr>
          <p:nvPr/>
        </p:nvPicPr>
        <p:blipFill>
          <a:blip r:embed="rId2"/>
          <a:stretch>
            <a:fillRect/>
          </a:stretch>
        </p:blipFill>
        <p:spPr>
          <a:xfrm>
            <a:off x="2279705" y="2276872"/>
            <a:ext cx="4584589" cy="2755631"/>
          </a:xfrm>
          <a:prstGeom prst="rect">
            <a:avLst/>
          </a:prstGeom>
        </p:spPr>
      </p:pic>
    </p:spTree>
    <p:extLst>
      <p:ext uri="{BB962C8B-B14F-4D97-AF65-F5344CB8AC3E}">
        <p14:creationId xmlns:p14="http://schemas.microsoft.com/office/powerpoint/2010/main" val="442197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BE88E7-3FB7-49A0-A9E5-ED0A9AFBBE21}"/>
              </a:ext>
            </a:extLst>
          </p:cNvPr>
          <p:cNvSpPr>
            <a:spLocks noGrp="1"/>
          </p:cNvSpPr>
          <p:nvPr>
            <p:ph type="title"/>
          </p:nvPr>
        </p:nvSpPr>
        <p:spPr/>
        <p:txBody>
          <a:bodyPr/>
          <a:lstStyle/>
          <a:p>
            <a:r>
              <a:rPr kumimoji="1" lang="ja-JP" altLang="en-US" dirty="0"/>
              <a:t>調査結果</a:t>
            </a:r>
          </a:p>
        </p:txBody>
      </p:sp>
      <p:sp>
        <p:nvSpPr>
          <p:cNvPr id="3" name="コンテンツ プレースホルダー 2">
            <a:extLst>
              <a:ext uri="{FF2B5EF4-FFF2-40B4-BE49-F238E27FC236}">
                <a16:creationId xmlns:a16="http://schemas.microsoft.com/office/drawing/2014/main" id="{E5F8D5F5-1A95-4D4D-B0FD-AFBEF87BE2A7}"/>
              </a:ext>
            </a:extLst>
          </p:cNvPr>
          <p:cNvSpPr>
            <a:spLocks noGrp="1"/>
          </p:cNvSpPr>
          <p:nvPr>
            <p:ph idx="1"/>
          </p:nvPr>
        </p:nvSpPr>
        <p:spPr/>
        <p:txBody>
          <a:bodyPr>
            <a:normAutofit lnSpcReduction="10000"/>
          </a:bodyPr>
          <a:lstStyle/>
          <a:p>
            <a:pPr marL="0" indent="0" algn="ctr">
              <a:buNone/>
            </a:pPr>
            <a:r>
              <a:rPr kumimoji="1" lang="ja-JP" altLang="en-US" dirty="0"/>
              <a:t>大学生活の満足度</a:t>
            </a: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endParaRPr lang="en-US" altLang="ja-JP" dirty="0"/>
          </a:p>
          <a:p>
            <a:pPr marL="0" indent="0" algn="ctr">
              <a:buNone/>
            </a:pPr>
            <a:r>
              <a:rPr kumimoji="1" lang="ja-JP" altLang="en-US" sz="2800" dirty="0"/>
              <a:t>約</a:t>
            </a:r>
            <a:r>
              <a:rPr kumimoji="1" lang="en-US" altLang="ja-JP" sz="2800" dirty="0"/>
              <a:t>65</a:t>
            </a:r>
            <a:r>
              <a:rPr kumimoji="1" lang="ja-JP" altLang="en-US" sz="2800" dirty="0"/>
              <a:t>％の人がやや満足もしくはとても満足している。</a:t>
            </a:r>
          </a:p>
        </p:txBody>
      </p:sp>
      <p:pic>
        <p:nvPicPr>
          <p:cNvPr id="7" name="図 6">
            <a:extLst>
              <a:ext uri="{FF2B5EF4-FFF2-40B4-BE49-F238E27FC236}">
                <a16:creationId xmlns:a16="http://schemas.microsoft.com/office/drawing/2014/main" id="{5DF584CD-29C6-43BA-AD10-46AF75F8110D}"/>
              </a:ext>
            </a:extLst>
          </p:cNvPr>
          <p:cNvPicPr>
            <a:picLocks noChangeAspect="1"/>
          </p:cNvPicPr>
          <p:nvPr/>
        </p:nvPicPr>
        <p:blipFill>
          <a:blip r:embed="rId2"/>
          <a:stretch>
            <a:fillRect/>
          </a:stretch>
        </p:blipFill>
        <p:spPr>
          <a:xfrm>
            <a:off x="2279705" y="2276872"/>
            <a:ext cx="4584589" cy="2755631"/>
          </a:xfrm>
          <a:prstGeom prst="rect">
            <a:avLst/>
          </a:prstGeom>
        </p:spPr>
      </p:pic>
    </p:spTree>
    <p:extLst>
      <p:ext uri="{BB962C8B-B14F-4D97-AF65-F5344CB8AC3E}">
        <p14:creationId xmlns:p14="http://schemas.microsoft.com/office/powerpoint/2010/main" val="225337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38FFF0-7098-4FE9-93FA-8788BD6DFAC8}"/>
              </a:ext>
            </a:extLst>
          </p:cNvPr>
          <p:cNvSpPr>
            <a:spLocks noGrp="1"/>
          </p:cNvSpPr>
          <p:nvPr>
            <p:ph type="title"/>
          </p:nvPr>
        </p:nvSpPr>
        <p:spPr/>
        <p:txBody>
          <a:bodyPr/>
          <a:lstStyle/>
          <a:p>
            <a:r>
              <a:rPr kumimoji="1" lang="ja-JP" altLang="en-US" dirty="0"/>
              <a:t>調査結果</a:t>
            </a:r>
          </a:p>
        </p:txBody>
      </p:sp>
      <p:sp>
        <p:nvSpPr>
          <p:cNvPr id="3" name="コンテンツ プレースホルダー 2">
            <a:extLst>
              <a:ext uri="{FF2B5EF4-FFF2-40B4-BE49-F238E27FC236}">
                <a16:creationId xmlns:a16="http://schemas.microsoft.com/office/drawing/2014/main" id="{0193F8AF-327E-4C37-A806-95D29DAE311E}"/>
              </a:ext>
            </a:extLst>
          </p:cNvPr>
          <p:cNvSpPr>
            <a:spLocks noGrp="1"/>
          </p:cNvSpPr>
          <p:nvPr>
            <p:ph idx="1"/>
          </p:nvPr>
        </p:nvSpPr>
        <p:spPr/>
        <p:txBody>
          <a:bodyPr>
            <a:normAutofit fontScale="92500" lnSpcReduction="10000"/>
          </a:bodyPr>
          <a:lstStyle/>
          <a:p>
            <a:pPr marL="0" indent="0" algn="ctr">
              <a:buNone/>
            </a:pPr>
            <a:r>
              <a:rPr kumimoji="1" lang="ja-JP" altLang="en-US" dirty="0"/>
              <a:t>興味関心ごと</a:t>
            </a: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lang="en-US" altLang="ja-JP" dirty="0"/>
          </a:p>
          <a:p>
            <a:pPr marL="0" indent="0" algn="ctr">
              <a:buNone/>
            </a:pPr>
            <a:endParaRPr lang="en-US" altLang="ja-JP" dirty="0"/>
          </a:p>
          <a:p>
            <a:pPr marL="0" indent="0" algn="ctr">
              <a:buNone/>
            </a:pPr>
            <a:r>
              <a:rPr kumimoji="1" lang="ja-JP" altLang="en-US" sz="2400" dirty="0"/>
              <a:t>資格、金銭、健康が</a:t>
            </a:r>
            <a:r>
              <a:rPr kumimoji="1" lang="en-US" altLang="ja-JP" sz="2400" dirty="0"/>
              <a:t>35</a:t>
            </a:r>
            <a:r>
              <a:rPr kumimoji="1" lang="ja-JP" altLang="en-US" sz="2400" dirty="0"/>
              <a:t>％以上を占め</a:t>
            </a:r>
            <a:r>
              <a:rPr lang="ja-JP" altLang="en-US" sz="2400" dirty="0"/>
              <a:t>部活、バイト、生活が続く</a:t>
            </a:r>
            <a:endParaRPr lang="en-US" altLang="ja-JP" sz="2400" dirty="0"/>
          </a:p>
          <a:p>
            <a:pPr marL="0" indent="0" algn="ctr">
              <a:buNone/>
            </a:pPr>
            <a:r>
              <a:rPr lang="ja-JP" altLang="en-US" sz="2400" dirty="0"/>
              <a:t>性格、ない、成績、わからず、先輩後輩が</a:t>
            </a:r>
            <a:r>
              <a:rPr lang="en-US" altLang="ja-JP" sz="2400" dirty="0"/>
              <a:t>4</a:t>
            </a:r>
            <a:r>
              <a:rPr lang="ja-JP" altLang="en-US" sz="2400" dirty="0"/>
              <a:t>％以下となっている。</a:t>
            </a:r>
            <a:endParaRPr kumimoji="1" lang="ja-JP" altLang="en-US" sz="2400" dirty="0"/>
          </a:p>
        </p:txBody>
      </p:sp>
      <p:pic>
        <p:nvPicPr>
          <p:cNvPr id="5" name="図 4">
            <a:extLst>
              <a:ext uri="{FF2B5EF4-FFF2-40B4-BE49-F238E27FC236}">
                <a16:creationId xmlns:a16="http://schemas.microsoft.com/office/drawing/2014/main" id="{30F13A68-4C15-4F65-8DF3-260EEA8B9F78}"/>
              </a:ext>
            </a:extLst>
          </p:cNvPr>
          <p:cNvPicPr>
            <a:picLocks noChangeAspect="1"/>
          </p:cNvPicPr>
          <p:nvPr/>
        </p:nvPicPr>
        <p:blipFill>
          <a:blip r:embed="rId2"/>
          <a:stretch>
            <a:fillRect/>
          </a:stretch>
        </p:blipFill>
        <p:spPr>
          <a:xfrm>
            <a:off x="1130509" y="2204864"/>
            <a:ext cx="6882981" cy="2755631"/>
          </a:xfrm>
          <a:prstGeom prst="rect">
            <a:avLst/>
          </a:prstGeom>
        </p:spPr>
      </p:pic>
    </p:spTree>
    <p:extLst>
      <p:ext uri="{BB962C8B-B14F-4D97-AF65-F5344CB8AC3E}">
        <p14:creationId xmlns:p14="http://schemas.microsoft.com/office/powerpoint/2010/main" val="3797561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考察</a:t>
            </a:r>
          </a:p>
        </p:txBody>
      </p:sp>
      <p:sp>
        <p:nvSpPr>
          <p:cNvPr id="3" name="コンテンツ プレースホルダー 2"/>
          <p:cNvSpPr>
            <a:spLocks noGrp="1"/>
          </p:cNvSpPr>
          <p:nvPr>
            <p:ph idx="1"/>
          </p:nvPr>
        </p:nvSpPr>
        <p:spPr>
          <a:xfrm>
            <a:off x="457200" y="1417638"/>
            <a:ext cx="8229600" cy="4708525"/>
          </a:xfrm>
        </p:spPr>
        <p:txBody>
          <a:bodyPr>
            <a:normAutofit fontScale="92500" lnSpcReduction="10000"/>
          </a:bodyPr>
          <a:lstStyle/>
          <a:p>
            <a:r>
              <a:rPr kumimoji="1" lang="ja-JP" altLang="en-US" sz="3500" dirty="0"/>
              <a:t>調査結果から考察の男子生徒が多いのと約</a:t>
            </a:r>
            <a:r>
              <a:rPr kumimoji="1" lang="en-US" altLang="ja-JP" sz="3500" dirty="0"/>
              <a:t>65</a:t>
            </a:r>
            <a:r>
              <a:rPr kumimoji="1" lang="ja-JP" altLang="en-US" sz="3500" dirty="0"/>
              <a:t>％の人がやや満足以上をしていることはあっていたが意外と</a:t>
            </a:r>
            <a:r>
              <a:rPr kumimoji="1" lang="en-US" altLang="ja-JP" sz="3500" dirty="0"/>
              <a:t>4</a:t>
            </a:r>
            <a:r>
              <a:rPr kumimoji="1" lang="ja-JP" altLang="en-US" sz="3500" dirty="0"/>
              <a:t>年生の回答者が多いことに驚いた。</a:t>
            </a:r>
            <a:endParaRPr kumimoji="1" lang="en-US" altLang="ja-JP" sz="3500" dirty="0"/>
          </a:p>
          <a:p>
            <a:endParaRPr lang="en-US" altLang="ja-JP" dirty="0"/>
          </a:p>
          <a:p>
            <a:r>
              <a:rPr kumimoji="1" lang="ja-JP" altLang="en-US" sz="3500" dirty="0"/>
              <a:t>このことから何となく男子生徒が多いなと普段感じていたことは正しく過半数以上の人はそれなりに満足していた。</a:t>
            </a:r>
            <a:r>
              <a:rPr kumimoji="1" lang="en-US" altLang="ja-JP" sz="3500" dirty="0"/>
              <a:t>4</a:t>
            </a:r>
            <a:r>
              <a:rPr kumimoji="1" lang="ja-JP" altLang="en-US" sz="3500" dirty="0"/>
              <a:t>年生はあまり回答してくれないかと思っていたがそんなことはありませんでした。</a:t>
            </a:r>
          </a:p>
        </p:txBody>
      </p:sp>
    </p:spTree>
    <p:extLst>
      <p:ext uri="{BB962C8B-B14F-4D97-AF65-F5344CB8AC3E}">
        <p14:creationId xmlns:p14="http://schemas.microsoft.com/office/powerpoint/2010/main" val="262153172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475</Words>
  <Application>Microsoft Office PowerPoint</Application>
  <PresentationFormat>画面に合わせる (4:3)</PresentationFormat>
  <Paragraphs>77</Paragraphs>
  <Slides>11</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11</vt:i4>
      </vt:variant>
    </vt:vector>
  </HeadingPairs>
  <TitlesOfParts>
    <vt:vector size="14" baseType="lpstr">
      <vt:lpstr>Arial</vt:lpstr>
      <vt:lpstr>Calibri</vt:lpstr>
      <vt:lpstr>Office ​​テーマ</vt:lpstr>
      <vt:lpstr>学内学生意識調査の報告</vt:lpstr>
      <vt:lpstr>調査目的および仮説</vt:lpstr>
      <vt:lpstr>調査要綱</vt:lpstr>
      <vt:lpstr>調査用紙</vt:lpstr>
      <vt:lpstr>調査用紙の説明</vt:lpstr>
      <vt:lpstr>調査結果</vt:lpstr>
      <vt:lpstr>調査結果</vt:lpstr>
      <vt:lpstr>調査結果</vt:lpstr>
      <vt:lpstr>調査結果</vt:lpstr>
      <vt:lpstr>調査結果</vt:lpstr>
      <vt:lpstr>考察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学内学生意識調査の報告</dc:title>
  <dc:creator>user</dc:creator>
  <cp:lastModifiedBy>Owner</cp:lastModifiedBy>
  <cp:revision>17</cp:revision>
  <dcterms:created xsi:type="dcterms:W3CDTF">2020-07-08T05:28:33Z</dcterms:created>
  <dcterms:modified xsi:type="dcterms:W3CDTF">2020-09-28T14:26:41Z</dcterms:modified>
</cp:coreProperties>
</file>